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5" r:id="rId7"/>
    <p:sldId id="262" r:id="rId8"/>
    <p:sldId id="263" r:id="rId9"/>
    <p:sldId id="259" r:id="rId10"/>
    <p:sldId id="266" r:id="rId11"/>
    <p:sldId id="264" r:id="rId12"/>
    <p:sldId id="267" r:id="rId13"/>
    <p:sldId id="268" r:id="rId14"/>
    <p:sldId id="269" r:id="rId15"/>
    <p:sldId id="271" r:id="rId16"/>
    <p:sldId id="273" r:id="rId17"/>
    <p:sldId id="274" r:id="rId18"/>
    <p:sldId id="275" r:id="rId19"/>
    <p:sldId id="276" r:id="rId20"/>
    <p:sldId id="272" r:id="rId21"/>
    <p:sldId id="270" r:id="rId2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24/11/2021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24/11/2021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24/11/2021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24/11/2021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24/11/2021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24/11/2021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24/11/2021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24/11/2021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24/11/2021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24/11/2021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24/11/2021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583">
              <a:schemeClr val="bg2">
                <a:tint val="90000"/>
                <a:shade val="68000"/>
                <a:hueMod val="100000"/>
                <a:satMod val="114000"/>
                <a:lumMod val="74000"/>
              </a:schemeClr>
            </a:gs>
            <a:gs pos="0">
              <a:srgbClr val="7030A0"/>
            </a:gs>
            <a:gs pos="88000">
              <a:schemeClr val="bg2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24/11/2021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88000">
              <a:schemeClr val="bg2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15616" y="620689"/>
            <a:ext cx="7117180" cy="504055"/>
          </a:xfrm>
        </p:spPr>
        <p:txBody>
          <a:bodyPr/>
          <a:lstStyle/>
          <a:p>
            <a:pPr algn="ctr"/>
            <a:r>
              <a:rPr lang="es-ES" dirty="0">
                <a:solidFill>
                  <a:srgbClr val="FFFF00"/>
                </a:solidFill>
              </a:rPr>
              <a:t>OBJETOS IMPOSIBLES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771800" y="1412776"/>
            <a:ext cx="3626630" cy="3816424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1115616" y="5589240"/>
            <a:ext cx="73448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Aprendemos a describir objetos</a:t>
            </a:r>
          </a:p>
          <a:p>
            <a:pPr algn="ctr"/>
            <a:r>
              <a:rPr lang="es-ES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Expresión oral y escrita 5º</a:t>
            </a: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1052736"/>
            <a:ext cx="3744416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366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772816"/>
            <a:ext cx="3562350" cy="3556033"/>
          </a:xfr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4CCE0D10-F66F-487C-A8AD-25003CB52D90}"/>
              </a:ext>
            </a:extLst>
          </p:cNvPr>
          <p:cNvSpPr txBox="1"/>
          <p:nvPr/>
        </p:nvSpPr>
        <p:spPr>
          <a:xfrm>
            <a:off x="361578" y="2204864"/>
            <a:ext cx="464302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Tx/>
            </a:pPr>
            <a:r>
              <a:rPr lang="es-ES" b="1" dirty="0">
                <a:solidFill>
                  <a:schemeClr val="tx1"/>
                </a:solidFill>
                <a:highlight>
                  <a:srgbClr val="FFFF00"/>
                </a:highlight>
              </a:rPr>
              <a:t>Ponemos nombre al </a:t>
            </a:r>
            <a:r>
              <a:rPr lang="es-ES" b="1" dirty="0" err="1">
                <a:solidFill>
                  <a:schemeClr val="tx1"/>
                </a:solidFill>
                <a:highlight>
                  <a:srgbClr val="FFFF00"/>
                </a:highlight>
              </a:rPr>
              <a:t>objeto:Original</a:t>
            </a:r>
            <a:r>
              <a:rPr lang="es-ES" b="1" dirty="0">
                <a:solidFill>
                  <a:schemeClr val="tx1"/>
                </a:solidFill>
                <a:highlight>
                  <a:srgbClr val="FFFF00"/>
                </a:highlight>
              </a:rPr>
              <a:t>, relacionado con el uso… </a:t>
            </a:r>
          </a:p>
          <a:p>
            <a:pPr>
              <a:buClrTx/>
            </a:pPr>
            <a:r>
              <a:rPr lang="es-ES" b="1" dirty="0">
                <a:solidFill>
                  <a:schemeClr val="tx1"/>
                </a:solidFill>
                <a:highlight>
                  <a:srgbClr val="FF00FF"/>
                </a:highlight>
              </a:rPr>
              <a:t>Decimos las características de forma ordenada: Forma, color,  las partes que tiene, material del que está hecho.</a:t>
            </a:r>
          </a:p>
          <a:p>
            <a:pPr>
              <a:buClrTx/>
            </a:pPr>
            <a:r>
              <a:rPr lang="es-ES" b="1" dirty="0">
                <a:solidFill>
                  <a:schemeClr val="tx1"/>
                </a:solidFill>
                <a:highlight>
                  <a:srgbClr val="00FF00"/>
                </a:highlight>
              </a:rPr>
              <a:t>¿Para que sirve? Para comer, para… Convencer de las ventajas que tiene este objeto</a:t>
            </a:r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id="{2E97C7B1-65FA-46DD-9896-61FA24338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30815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1844824"/>
            <a:ext cx="3450566" cy="3456384"/>
          </a:xfr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B16B7E96-D40D-43BF-AC06-933F658A8009}"/>
              </a:ext>
            </a:extLst>
          </p:cNvPr>
          <p:cNvSpPr txBox="1"/>
          <p:nvPr/>
        </p:nvSpPr>
        <p:spPr>
          <a:xfrm>
            <a:off x="395536" y="2141855"/>
            <a:ext cx="464302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Tx/>
            </a:pPr>
            <a:r>
              <a:rPr lang="es-ES" b="1" dirty="0">
                <a:solidFill>
                  <a:schemeClr val="tx1"/>
                </a:solidFill>
                <a:highlight>
                  <a:srgbClr val="FFFF00"/>
                </a:highlight>
              </a:rPr>
              <a:t>Ponemos nombre al </a:t>
            </a:r>
            <a:r>
              <a:rPr lang="es-ES" b="1" dirty="0" err="1">
                <a:solidFill>
                  <a:schemeClr val="tx1"/>
                </a:solidFill>
                <a:highlight>
                  <a:srgbClr val="FFFF00"/>
                </a:highlight>
              </a:rPr>
              <a:t>objeto:Original</a:t>
            </a:r>
            <a:r>
              <a:rPr lang="es-ES" b="1" dirty="0">
                <a:solidFill>
                  <a:schemeClr val="tx1"/>
                </a:solidFill>
                <a:highlight>
                  <a:srgbClr val="FFFF00"/>
                </a:highlight>
              </a:rPr>
              <a:t>, relacionado con el uso… </a:t>
            </a:r>
          </a:p>
          <a:p>
            <a:pPr>
              <a:buClrTx/>
            </a:pPr>
            <a:r>
              <a:rPr lang="es-ES" b="1" dirty="0">
                <a:solidFill>
                  <a:schemeClr val="tx1"/>
                </a:solidFill>
                <a:highlight>
                  <a:srgbClr val="FF00FF"/>
                </a:highlight>
              </a:rPr>
              <a:t>Decimos las características de forma ordenada: Forma, color,  las partes que tiene, material del que está hecho.</a:t>
            </a:r>
          </a:p>
          <a:p>
            <a:pPr>
              <a:buClrTx/>
            </a:pPr>
            <a:r>
              <a:rPr lang="es-ES" b="1" dirty="0">
                <a:solidFill>
                  <a:schemeClr val="tx1"/>
                </a:solidFill>
                <a:highlight>
                  <a:srgbClr val="00FF00"/>
                </a:highlight>
              </a:rPr>
              <a:t>¿Para que sirve? Para comer, para… Convencer de las ventajas que tiene este objeto</a:t>
            </a:r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id="{7D867D61-4F8E-49C2-8E6D-366D5411E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9399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Objetos imposibles de la vida cotidiana | Sopitas.com | Sopitas.com">
            <a:extLst>
              <a:ext uri="{FF2B5EF4-FFF2-40B4-BE49-F238E27FC236}">
                <a16:creationId xmlns:a16="http://schemas.microsoft.com/office/drawing/2014/main" id="{EC3CD698-DF9D-4889-A25A-79D9DD3F27B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988840"/>
            <a:ext cx="3888432" cy="2588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64E913E1-20EB-4287-9A83-BEAB57A62BFB}"/>
              </a:ext>
            </a:extLst>
          </p:cNvPr>
          <p:cNvSpPr txBox="1"/>
          <p:nvPr/>
        </p:nvSpPr>
        <p:spPr>
          <a:xfrm>
            <a:off x="266325" y="2008811"/>
            <a:ext cx="464302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Tx/>
            </a:pPr>
            <a:r>
              <a:rPr lang="es-ES" b="1" dirty="0">
                <a:solidFill>
                  <a:schemeClr val="tx1"/>
                </a:solidFill>
                <a:highlight>
                  <a:srgbClr val="FFFF00"/>
                </a:highlight>
              </a:rPr>
              <a:t>Ponemos nombre al </a:t>
            </a:r>
            <a:r>
              <a:rPr lang="es-ES" b="1" dirty="0" err="1">
                <a:solidFill>
                  <a:schemeClr val="tx1"/>
                </a:solidFill>
                <a:highlight>
                  <a:srgbClr val="FFFF00"/>
                </a:highlight>
              </a:rPr>
              <a:t>objeto:Original</a:t>
            </a:r>
            <a:r>
              <a:rPr lang="es-ES" b="1" dirty="0">
                <a:solidFill>
                  <a:schemeClr val="tx1"/>
                </a:solidFill>
                <a:highlight>
                  <a:srgbClr val="FFFF00"/>
                </a:highlight>
              </a:rPr>
              <a:t>, relacionado con el uso… </a:t>
            </a:r>
          </a:p>
          <a:p>
            <a:pPr>
              <a:buClrTx/>
            </a:pPr>
            <a:r>
              <a:rPr lang="es-ES" b="1" dirty="0">
                <a:solidFill>
                  <a:schemeClr val="tx1"/>
                </a:solidFill>
                <a:highlight>
                  <a:srgbClr val="FF00FF"/>
                </a:highlight>
              </a:rPr>
              <a:t>Decimos las características de forma ordenada: Forma, color,  las partes que tiene, material del que está hecho.</a:t>
            </a:r>
          </a:p>
          <a:p>
            <a:pPr>
              <a:buClrTx/>
            </a:pPr>
            <a:r>
              <a:rPr lang="es-ES" b="1" dirty="0">
                <a:solidFill>
                  <a:schemeClr val="tx1"/>
                </a:solidFill>
                <a:highlight>
                  <a:srgbClr val="00FF00"/>
                </a:highlight>
              </a:rPr>
              <a:t>¿Para que sirve? Para comer, para… Convencer de las ventajas que tiene este objeto</a:t>
            </a:r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id="{6A3A20BB-B9D5-4058-8583-18C0B81F4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1070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1376772"/>
            <a:ext cx="3183258" cy="4104456"/>
          </a:xfr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30E624AE-8A37-4DA7-AFCF-07FEF298108E}"/>
              </a:ext>
            </a:extLst>
          </p:cNvPr>
          <p:cNvSpPr txBox="1"/>
          <p:nvPr/>
        </p:nvSpPr>
        <p:spPr>
          <a:xfrm>
            <a:off x="683568" y="2083161"/>
            <a:ext cx="464302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Tx/>
            </a:pPr>
            <a:r>
              <a:rPr lang="es-ES" b="1" dirty="0">
                <a:solidFill>
                  <a:schemeClr val="tx1"/>
                </a:solidFill>
                <a:highlight>
                  <a:srgbClr val="FFFF00"/>
                </a:highlight>
              </a:rPr>
              <a:t>Ponemos nombre al </a:t>
            </a:r>
            <a:r>
              <a:rPr lang="es-ES" b="1" dirty="0" err="1">
                <a:solidFill>
                  <a:schemeClr val="tx1"/>
                </a:solidFill>
                <a:highlight>
                  <a:srgbClr val="FFFF00"/>
                </a:highlight>
              </a:rPr>
              <a:t>objeto:Original</a:t>
            </a:r>
            <a:r>
              <a:rPr lang="es-ES" b="1" dirty="0">
                <a:solidFill>
                  <a:schemeClr val="tx1"/>
                </a:solidFill>
                <a:highlight>
                  <a:srgbClr val="FFFF00"/>
                </a:highlight>
              </a:rPr>
              <a:t>, relacionado con el uso… </a:t>
            </a:r>
          </a:p>
          <a:p>
            <a:pPr>
              <a:buClrTx/>
            </a:pPr>
            <a:r>
              <a:rPr lang="es-ES" b="1" dirty="0">
                <a:solidFill>
                  <a:schemeClr val="tx1"/>
                </a:solidFill>
                <a:highlight>
                  <a:srgbClr val="FF00FF"/>
                </a:highlight>
              </a:rPr>
              <a:t>Decimos las características de forma ordenada: Forma, color,  las partes que tiene, material del que está hecho.</a:t>
            </a:r>
          </a:p>
          <a:p>
            <a:pPr>
              <a:buClrTx/>
            </a:pPr>
            <a:r>
              <a:rPr lang="es-ES" b="1" dirty="0">
                <a:solidFill>
                  <a:schemeClr val="tx1"/>
                </a:solidFill>
                <a:highlight>
                  <a:srgbClr val="00FF00"/>
                </a:highlight>
              </a:rPr>
              <a:t>¿Para que sirve? Para comer, para… Convencer de las ventajas que tiene este objeto</a:t>
            </a:r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id="{F6C2C3D3-1479-400E-99EF-5412F7C0E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46057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600199"/>
            <a:ext cx="3272626" cy="4248472"/>
          </a:xfr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53706083-9E3B-4D38-83CA-3BE3A1D870C7}"/>
              </a:ext>
            </a:extLst>
          </p:cNvPr>
          <p:cNvSpPr txBox="1"/>
          <p:nvPr/>
        </p:nvSpPr>
        <p:spPr>
          <a:xfrm>
            <a:off x="611560" y="1997839"/>
            <a:ext cx="464302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Tx/>
            </a:pPr>
            <a:r>
              <a:rPr lang="es-ES" b="1" dirty="0">
                <a:solidFill>
                  <a:schemeClr val="tx1"/>
                </a:solidFill>
                <a:highlight>
                  <a:srgbClr val="FFFF00"/>
                </a:highlight>
              </a:rPr>
              <a:t>Ponemos nombre al </a:t>
            </a:r>
            <a:r>
              <a:rPr lang="es-ES" b="1" dirty="0" err="1">
                <a:solidFill>
                  <a:schemeClr val="tx1"/>
                </a:solidFill>
                <a:highlight>
                  <a:srgbClr val="FFFF00"/>
                </a:highlight>
              </a:rPr>
              <a:t>objeto:Original</a:t>
            </a:r>
            <a:r>
              <a:rPr lang="es-ES" b="1" dirty="0">
                <a:solidFill>
                  <a:schemeClr val="tx1"/>
                </a:solidFill>
                <a:highlight>
                  <a:srgbClr val="FFFF00"/>
                </a:highlight>
              </a:rPr>
              <a:t>, relacionado con el uso… </a:t>
            </a:r>
          </a:p>
          <a:p>
            <a:pPr>
              <a:buClrTx/>
            </a:pPr>
            <a:r>
              <a:rPr lang="es-ES" b="1" dirty="0">
                <a:solidFill>
                  <a:schemeClr val="tx1"/>
                </a:solidFill>
                <a:highlight>
                  <a:srgbClr val="FF00FF"/>
                </a:highlight>
              </a:rPr>
              <a:t>Decimos las características de forma ordenada: Forma, color,  las partes que tiene, material del que está hecho.</a:t>
            </a:r>
          </a:p>
          <a:p>
            <a:pPr>
              <a:buClrTx/>
            </a:pPr>
            <a:r>
              <a:rPr lang="es-ES" b="1" dirty="0">
                <a:solidFill>
                  <a:schemeClr val="tx1"/>
                </a:solidFill>
                <a:highlight>
                  <a:srgbClr val="00FF00"/>
                </a:highlight>
              </a:rPr>
              <a:t>¿Para que sirve? Para comer, para… Convencer de las ventajas que tiene este objeto</a:t>
            </a:r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id="{2C4BC4D6-6865-4685-89AD-E3652604A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07644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 descr="Objetos Imposibles - Imágenes en Taringa!">
            <a:extLst>
              <a:ext uri="{FF2B5EF4-FFF2-40B4-BE49-F238E27FC236}">
                <a16:creationId xmlns:a16="http://schemas.microsoft.com/office/drawing/2014/main" id="{9D2DCA1E-973D-446A-9592-71E485CD32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9777" y="2060848"/>
            <a:ext cx="3791696" cy="2840112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76936540-0F9F-49AB-B5D6-B6D943580033}"/>
              </a:ext>
            </a:extLst>
          </p:cNvPr>
          <p:cNvSpPr txBox="1"/>
          <p:nvPr/>
        </p:nvSpPr>
        <p:spPr>
          <a:xfrm>
            <a:off x="456757" y="2204864"/>
            <a:ext cx="464302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Tx/>
            </a:pPr>
            <a:r>
              <a:rPr lang="es-ES" b="1" dirty="0">
                <a:solidFill>
                  <a:schemeClr val="tx1"/>
                </a:solidFill>
                <a:highlight>
                  <a:srgbClr val="FFFF00"/>
                </a:highlight>
              </a:rPr>
              <a:t>Ponemos nombre al </a:t>
            </a:r>
            <a:r>
              <a:rPr lang="es-ES" b="1" dirty="0" err="1">
                <a:solidFill>
                  <a:schemeClr val="tx1"/>
                </a:solidFill>
                <a:highlight>
                  <a:srgbClr val="FFFF00"/>
                </a:highlight>
              </a:rPr>
              <a:t>objeto:Original</a:t>
            </a:r>
            <a:r>
              <a:rPr lang="es-ES" b="1" dirty="0">
                <a:solidFill>
                  <a:schemeClr val="tx1"/>
                </a:solidFill>
                <a:highlight>
                  <a:srgbClr val="FFFF00"/>
                </a:highlight>
              </a:rPr>
              <a:t>, relacionado con el uso… </a:t>
            </a:r>
          </a:p>
          <a:p>
            <a:pPr>
              <a:buClrTx/>
            </a:pPr>
            <a:r>
              <a:rPr lang="es-ES" b="1" dirty="0">
                <a:solidFill>
                  <a:schemeClr val="tx1"/>
                </a:solidFill>
                <a:highlight>
                  <a:srgbClr val="FF00FF"/>
                </a:highlight>
              </a:rPr>
              <a:t>Decimos las características de forma ordenada: Forma, color,  las partes que tiene, material del que está hecho.</a:t>
            </a:r>
          </a:p>
          <a:p>
            <a:pPr>
              <a:buClrTx/>
            </a:pPr>
            <a:r>
              <a:rPr lang="es-ES" b="1" dirty="0">
                <a:solidFill>
                  <a:schemeClr val="tx1"/>
                </a:solidFill>
                <a:highlight>
                  <a:srgbClr val="00FF00"/>
                </a:highlight>
              </a:rPr>
              <a:t>¿Para que sirve? Para comer, para… Convencer de las ventajas que tiene este objeto</a:t>
            </a:r>
          </a:p>
        </p:txBody>
      </p:sp>
      <p:sp>
        <p:nvSpPr>
          <p:cNvPr id="11" name="Título 10">
            <a:extLst>
              <a:ext uri="{FF2B5EF4-FFF2-40B4-BE49-F238E27FC236}">
                <a16:creationId xmlns:a16="http://schemas.microsoft.com/office/drawing/2014/main" id="{C3B1D830-F12D-4F99-AED0-2368D56EA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64132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5 ideas de Objetos imposibles | objetos, disenos de unas, arte callejero  en 3d">
            <a:extLst>
              <a:ext uri="{FF2B5EF4-FFF2-40B4-BE49-F238E27FC236}">
                <a16:creationId xmlns:a16="http://schemas.microsoft.com/office/drawing/2014/main" id="{53014525-8C8E-45EA-8031-52297E02393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844824"/>
            <a:ext cx="3932262" cy="331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59BF43C5-F04A-4FFF-8F13-E9ACDDB8806A}"/>
              </a:ext>
            </a:extLst>
          </p:cNvPr>
          <p:cNvSpPr txBox="1"/>
          <p:nvPr/>
        </p:nvSpPr>
        <p:spPr>
          <a:xfrm>
            <a:off x="217012" y="2071544"/>
            <a:ext cx="464302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Tx/>
            </a:pPr>
            <a:r>
              <a:rPr lang="es-ES" b="1" dirty="0">
                <a:solidFill>
                  <a:schemeClr val="tx1"/>
                </a:solidFill>
                <a:highlight>
                  <a:srgbClr val="FFFF00"/>
                </a:highlight>
              </a:rPr>
              <a:t>Ponemos nombre al </a:t>
            </a:r>
            <a:r>
              <a:rPr lang="es-ES" b="1" dirty="0" err="1">
                <a:solidFill>
                  <a:schemeClr val="tx1"/>
                </a:solidFill>
                <a:highlight>
                  <a:srgbClr val="FFFF00"/>
                </a:highlight>
              </a:rPr>
              <a:t>objeto:Original</a:t>
            </a:r>
            <a:r>
              <a:rPr lang="es-ES" b="1" dirty="0">
                <a:solidFill>
                  <a:schemeClr val="tx1"/>
                </a:solidFill>
                <a:highlight>
                  <a:srgbClr val="FFFF00"/>
                </a:highlight>
              </a:rPr>
              <a:t>, relacionado con el uso… </a:t>
            </a:r>
          </a:p>
          <a:p>
            <a:pPr>
              <a:buClrTx/>
            </a:pPr>
            <a:r>
              <a:rPr lang="es-ES" b="1" dirty="0">
                <a:solidFill>
                  <a:schemeClr val="tx1"/>
                </a:solidFill>
                <a:highlight>
                  <a:srgbClr val="FF00FF"/>
                </a:highlight>
              </a:rPr>
              <a:t>Decimos las características de forma ordenada: Forma, color,  las partes que tiene, material del que está hecho.</a:t>
            </a:r>
          </a:p>
          <a:p>
            <a:pPr>
              <a:buClrTx/>
            </a:pPr>
            <a:r>
              <a:rPr lang="es-ES" b="1" dirty="0">
                <a:solidFill>
                  <a:schemeClr val="tx1"/>
                </a:solidFill>
                <a:highlight>
                  <a:srgbClr val="00FF00"/>
                </a:highlight>
              </a:rPr>
              <a:t>¿Para que sirve? Para comer, para… Convencer de las ventajas que tiene este objeto</a:t>
            </a:r>
          </a:p>
        </p:txBody>
      </p:sp>
      <p:sp>
        <p:nvSpPr>
          <p:cNvPr id="9" name="Título 8">
            <a:extLst>
              <a:ext uri="{FF2B5EF4-FFF2-40B4-BE49-F238E27FC236}">
                <a16:creationId xmlns:a16="http://schemas.microsoft.com/office/drawing/2014/main" id="{27CE3A05-1801-4DEE-9F98-AF21C1B16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72106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30 ideas de Objetos imposibles | objetos, disenos de unas, absurdos visuales">
            <a:extLst>
              <a:ext uri="{FF2B5EF4-FFF2-40B4-BE49-F238E27FC236}">
                <a16:creationId xmlns:a16="http://schemas.microsoft.com/office/drawing/2014/main" id="{4FCAB47D-59FE-42C3-9846-DEA08CC128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807361"/>
            <a:ext cx="3644230" cy="3644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D9AFACE9-B7C6-4957-B87E-9209D89E51F6}"/>
              </a:ext>
            </a:extLst>
          </p:cNvPr>
          <p:cNvSpPr txBox="1"/>
          <p:nvPr/>
        </p:nvSpPr>
        <p:spPr>
          <a:xfrm>
            <a:off x="179512" y="2348880"/>
            <a:ext cx="464302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Tx/>
            </a:pPr>
            <a:r>
              <a:rPr lang="es-ES" b="1" dirty="0">
                <a:solidFill>
                  <a:schemeClr val="tx1"/>
                </a:solidFill>
                <a:highlight>
                  <a:srgbClr val="FFFF00"/>
                </a:highlight>
              </a:rPr>
              <a:t>Ponemos nombre al </a:t>
            </a:r>
            <a:r>
              <a:rPr lang="es-ES" b="1" dirty="0" err="1">
                <a:solidFill>
                  <a:schemeClr val="tx1"/>
                </a:solidFill>
                <a:highlight>
                  <a:srgbClr val="FFFF00"/>
                </a:highlight>
              </a:rPr>
              <a:t>objeto:Original</a:t>
            </a:r>
            <a:r>
              <a:rPr lang="es-ES" b="1" dirty="0">
                <a:solidFill>
                  <a:schemeClr val="tx1"/>
                </a:solidFill>
                <a:highlight>
                  <a:srgbClr val="FFFF00"/>
                </a:highlight>
              </a:rPr>
              <a:t>, relacionado con el uso… </a:t>
            </a:r>
          </a:p>
          <a:p>
            <a:pPr>
              <a:buClrTx/>
            </a:pPr>
            <a:r>
              <a:rPr lang="es-ES" b="1" dirty="0">
                <a:solidFill>
                  <a:schemeClr val="tx1"/>
                </a:solidFill>
                <a:highlight>
                  <a:srgbClr val="FF00FF"/>
                </a:highlight>
              </a:rPr>
              <a:t>Decimos las características de forma ordenada: Forma, color,  las partes que tiene, material del que está hecho.</a:t>
            </a:r>
          </a:p>
          <a:p>
            <a:pPr>
              <a:buClrTx/>
            </a:pPr>
            <a:r>
              <a:rPr lang="es-ES" b="1" dirty="0">
                <a:solidFill>
                  <a:schemeClr val="tx1"/>
                </a:solidFill>
                <a:highlight>
                  <a:srgbClr val="00FF00"/>
                </a:highlight>
              </a:rPr>
              <a:t>¿Para que sirve? Para comer, para… Convencer de las ventajas que tiene este objeto</a:t>
            </a:r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83704314-3C9C-42C6-A7EA-6D8BF18AE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85994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30 ideas de Objetos imposibles | objetos, disenos de unas, absurdos visuales">
            <a:extLst>
              <a:ext uri="{FF2B5EF4-FFF2-40B4-BE49-F238E27FC236}">
                <a16:creationId xmlns:a16="http://schemas.microsoft.com/office/drawing/2014/main" id="{5526E21F-AEB7-4675-B790-CB075C8DC3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988840"/>
            <a:ext cx="2247900" cy="3362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6D9B8C32-6D0F-417B-BB0C-879F48383DB8}"/>
              </a:ext>
            </a:extLst>
          </p:cNvPr>
          <p:cNvSpPr txBox="1"/>
          <p:nvPr/>
        </p:nvSpPr>
        <p:spPr>
          <a:xfrm>
            <a:off x="1043608" y="2348880"/>
            <a:ext cx="464302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Tx/>
            </a:pPr>
            <a:r>
              <a:rPr lang="es-ES" b="1" dirty="0">
                <a:solidFill>
                  <a:schemeClr val="tx1"/>
                </a:solidFill>
                <a:highlight>
                  <a:srgbClr val="FFFF00"/>
                </a:highlight>
              </a:rPr>
              <a:t>Ponemos nombre al </a:t>
            </a:r>
            <a:r>
              <a:rPr lang="es-ES" b="1" dirty="0" err="1">
                <a:solidFill>
                  <a:schemeClr val="tx1"/>
                </a:solidFill>
                <a:highlight>
                  <a:srgbClr val="FFFF00"/>
                </a:highlight>
              </a:rPr>
              <a:t>objeto:Original</a:t>
            </a:r>
            <a:r>
              <a:rPr lang="es-ES" b="1" dirty="0">
                <a:solidFill>
                  <a:schemeClr val="tx1"/>
                </a:solidFill>
                <a:highlight>
                  <a:srgbClr val="FFFF00"/>
                </a:highlight>
              </a:rPr>
              <a:t>, relacionado con el uso… </a:t>
            </a:r>
          </a:p>
          <a:p>
            <a:pPr>
              <a:buClrTx/>
            </a:pPr>
            <a:r>
              <a:rPr lang="es-ES" b="1" dirty="0">
                <a:solidFill>
                  <a:schemeClr val="tx1"/>
                </a:solidFill>
                <a:highlight>
                  <a:srgbClr val="FF00FF"/>
                </a:highlight>
              </a:rPr>
              <a:t>Decimos las características de forma ordenada: Forma, color,  las partes que tiene, material del que está hecho.</a:t>
            </a:r>
          </a:p>
          <a:p>
            <a:pPr>
              <a:buClrTx/>
            </a:pPr>
            <a:r>
              <a:rPr lang="es-ES" b="1" dirty="0">
                <a:solidFill>
                  <a:schemeClr val="tx1"/>
                </a:solidFill>
                <a:highlight>
                  <a:srgbClr val="00FF00"/>
                </a:highlight>
              </a:rPr>
              <a:t>¿Para que sirve? Para comer, para… Convencer de las ventajas que tiene este objeto</a:t>
            </a:r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FFEB508D-10BC-4FFA-97FF-DA4C3A604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04571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10 objetos absurdos (o no) para echar en tu maleta este verano | Blog Paco  Nadal | EL PAÍS">
            <a:extLst>
              <a:ext uri="{FF2B5EF4-FFF2-40B4-BE49-F238E27FC236}">
                <a16:creationId xmlns:a16="http://schemas.microsoft.com/office/drawing/2014/main" id="{24CFA881-E4FF-45B3-B0E9-360925C055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204864"/>
            <a:ext cx="3872638" cy="2829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1AD8F13C-949B-40B0-AFAB-FB4A3FAE297D}"/>
              </a:ext>
            </a:extLst>
          </p:cNvPr>
          <p:cNvSpPr txBox="1"/>
          <p:nvPr/>
        </p:nvSpPr>
        <p:spPr>
          <a:xfrm>
            <a:off x="212077" y="2204864"/>
            <a:ext cx="4287915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Tx/>
            </a:pPr>
            <a:r>
              <a:rPr lang="es-ES" b="1" dirty="0">
                <a:solidFill>
                  <a:schemeClr val="tx1"/>
                </a:solidFill>
                <a:highlight>
                  <a:srgbClr val="FFFF00"/>
                </a:highlight>
              </a:rPr>
              <a:t>Ponemos nombre al </a:t>
            </a:r>
            <a:r>
              <a:rPr lang="es-ES" b="1" dirty="0" err="1">
                <a:solidFill>
                  <a:schemeClr val="tx1"/>
                </a:solidFill>
                <a:highlight>
                  <a:srgbClr val="FFFF00"/>
                </a:highlight>
              </a:rPr>
              <a:t>objeto:Original</a:t>
            </a:r>
            <a:r>
              <a:rPr lang="es-ES" b="1" dirty="0">
                <a:solidFill>
                  <a:schemeClr val="tx1"/>
                </a:solidFill>
                <a:highlight>
                  <a:srgbClr val="FFFF00"/>
                </a:highlight>
              </a:rPr>
              <a:t>, relacionado con el uso… </a:t>
            </a:r>
          </a:p>
          <a:p>
            <a:pPr>
              <a:buClrTx/>
            </a:pPr>
            <a:r>
              <a:rPr lang="es-ES" b="1" dirty="0">
                <a:solidFill>
                  <a:schemeClr val="tx1"/>
                </a:solidFill>
                <a:highlight>
                  <a:srgbClr val="FF00FF"/>
                </a:highlight>
              </a:rPr>
              <a:t>Decimos las características de forma ordenada: Forma, color,  las partes que tiene, material del que está hecho.</a:t>
            </a:r>
          </a:p>
          <a:p>
            <a:pPr>
              <a:buClrTx/>
            </a:pPr>
            <a:r>
              <a:rPr lang="es-ES" b="1" dirty="0">
                <a:solidFill>
                  <a:schemeClr val="tx1"/>
                </a:solidFill>
                <a:highlight>
                  <a:srgbClr val="00FF00"/>
                </a:highlight>
              </a:rPr>
              <a:t>¿Para que sirve? Para comer, para… Convencer de las ventajas que tiene este objeto</a:t>
            </a:r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89EC6E81-F6AD-4EBE-873A-30FBEE5BA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3346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2348880"/>
            <a:ext cx="3130617" cy="234888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Pasos para hacer una descripción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09443" y="1807361"/>
            <a:ext cx="4498661" cy="4051437"/>
          </a:xfrm>
        </p:spPr>
        <p:txBody>
          <a:bodyPr/>
          <a:lstStyle/>
          <a:p>
            <a:pPr>
              <a:buClrTx/>
            </a:pPr>
            <a:r>
              <a:rPr lang="es-ES" b="1" dirty="0">
                <a:solidFill>
                  <a:schemeClr val="tx1"/>
                </a:solidFill>
              </a:rPr>
              <a:t>Ponemos nombre al objeto: </a:t>
            </a:r>
            <a:r>
              <a:rPr lang="es-ES" b="1" dirty="0">
                <a:solidFill>
                  <a:srgbClr val="00B0F0"/>
                </a:solidFill>
              </a:rPr>
              <a:t>Bombilla Primaveral</a:t>
            </a:r>
          </a:p>
          <a:p>
            <a:pPr>
              <a:buClrTx/>
            </a:pPr>
            <a:r>
              <a:rPr lang="es-ES" b="1" dirty="0">
                <a:solidFill>
                  <a:schemeClr val="tx1"/>
                </a:solidFill>
              </a:rPr>
              <a:t>Decimos las características de forma ordenada: Forma, color,  las partes que tiene.</a:t>
            </a:r>
          </a:p>
          <a:p>
            <a:pPr marL="0" indent="0">
              <a:buClrTx/>
              <a:buNone/>
            </a:pPr>
            <a:r>
              <a:rPr lang="es-ES" b="1" dirty="0">
                <a:solidFill>
                  <a:srgbClr val="00B0F0"/>
                </a:solidFill>
              </a:rPr>
              <a:t>La apariencia es de bombilla pero en lugar de dar luz, se abre una flor </a:t>
            </a:r>
          </a:p>
          <a:p>
            <a:pPr>
              <a:buClrTx/>
            </a:pPr>
            <a:r>
              <a:rPr lang="es-ES" b="1" dirty="0">
                <a:solidFill>
                  <a:schemeClr val="tx1"/>
                </a:solidFill>
              </a:rPr>
              <a:t>¿Para que sirve? Para comer, para…</a:t>
            </a:r>
          </a:p>
          <a:p>
            <a:pPr marL="0" indent="0">
              <a:buClrTx/>
              <a:buNone/>
            </a:pPr>
            <a:r>
              <a:rPr lang="es-ES" b="1" dirty="0">
                <a:solidFill>
                  <a:srgbClr val="00B0F0"/>
                </a:solidFill>
              </a:rPr>
              <a:t>Nos avisa de la llegada de la primavera.</a:t>
            </a:r>
          </a:p>
          <a:p>
            <a:pPr marL="0" indent="0">
              <a:buClrTx/>
              <a:buNone/>
            </a:pPr>
            <a:endParaRPr lang="es-E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689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3BBC3D-0060-47E4-858D-C8FBF80DA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363" y="2249823"/>
            <a:ext cx="3850589" cy="2538091"/>
          </a:xfrm>
        </p:spPr>
        <p:txBody>
          <a:bodyPr>
            <a:normAutofit fontScale="85000" lnSpcReduction="10000"/>
          </a:bodyPr>
          <a:lstStyle/>
          <a:p>
            <a:pPr marL="0" indent="0">
              <a:buClrTx/>
              <a:buNone/>
            </a:pPr>
            <a:r>
              <a:rPr lang="es-ES" b="1" dirty="0">
                <a:solidFill>
                  <a:schemeClr val="tx1"/>
                </a:solidFill>
                <a:highlight>
                  <a:srgbClr val="FFFF00"/>
                </a:highlight>
              </a:rPr>
              <a:t>Ponemos nombre al </a:t>
            </a:r>
            <a:r>
              <a:rPr lang="es-ES" b="1" dirty="0" err="1">
                <a:solidFill>
                  <a:schemeClr val="tx1"/>
                </a:solidFill>
                <a:highlight>
                  <a:srgbClr val="FFFF00"/>
                </a:highlight>
              </a:rPr>
              <a:t>objeto:Original</a:t>
            </a:r>
            <a:r>
              <a:rPr lang="es-ES" b="1" dirty="0">
                <a:solidFill>
                  <a:schemeClr val="tx1"/>
                </a:solidFill>
                <a:highlight>
                  <a:srgbClr val="FFFF00"/>
                </a:highlight>
              </a:rPr>
              <a:t>, relacionado con el uso… </a:t>
            </a:r>
          </a:p>
          <a:p>
            <a:pPr marL="0" indent="0">
              <a:buClrTx/>
              <a:buNone/>
            </a:pPr>
            <a:r>
              <a:rPr lang="es-ES" b="1" dirty="0">
                <a:solidFill>
                  <a:schemeClr val="tx1"/>
                </a:solidFill>
                <a:highlight>
                  <a:srgbClr val="FF00FF"/>
                </a:highlight>
              </a:rPr>
              <a:t>Decimos las características de forma ordenada: Forma, color,  las partes que tiene, material del que está hecho.</a:t>
            </a:r>
          </a:p>
          <a:p>
            <a:pPr marL="0" indent="0">
              <a:buClrTx/>
              <a:buNone/>
            </a:pPr>
            <a:r>
              <a:rPr lang="es-ES" b="1" dirty="0">
                <a:solidFill>
                  <a:schemeClr val="tx1"/>
                </a:solidFill>
                <a:highlight>
                  <a:srgbClr val="00FF00"/>
                </a:highlight>
              </a:rPr>
              <a:t>¿Para que sirve? Para comer, para… Convencer de las ventajas que tiene este objeto</a:t>
            </a:r>
          </a:p>
        </p:txBody>
      </p:sp>
      <p:pic>
        <p:nvPicPr>
          <p:cNvPr id="7170" name="Picture 2" descr="26 objetos imprácticos, improductivos e inapropiados del arte japones">
            <a:extLst>
              <a:ext uri="{FF2B5EF4-FFF2-40B4-BE49-F238E27FC236}">
                <a16:creationId xmlns:a16="http://schemas.microsoft.com/office/drawing/2014/main" id="{087CA705-F764-448D-97A8-1628A97D23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412776"/>
            <a:ext cx="3462616" cy="4221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5626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71600" y="2636912"/>
            <a:ext cx="7125113" cy="924475"/>
          </a:xfrm>
        </p:spPr>
        <p:txBody>
          <a:bodyPr/>
          <a:lstStyle/>
          <a:p>
            <a:pPr algn="ctr"/>
            <a:r>
              <a:rPr lang="es-ES" sz="6000" dirty="0">
                <a:solidFill>
                  <a:srgbClr val="FFFF00"/>
                </a:solidFill>
              </a:rPr>
              <a:t>FIN</a:t>
            </a:r>
          </a:p>
        </p:txBody>
      </p:sp>
    </p:spTree>
    <p:extLst>
      <p:ext uri="{BB962C8B-B14F-4D97-AF65-F5344CB8AC3E}">
        <p14:creationId xmlns:p14="http://schemas.microsoft.com/office/powerpoint/2010/main" val="2075005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4800" dirty="0">
                <a:solidFill>
                  <a:srgbClr val="FFFF00"/>
                </a:solidFill>
              </a:rPr>
              <a:t>Grifo para zumo</a:t>
            </a:r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1009650" y="1806575"/>
            <a:ext cx="3562350" cy="4052888"/>
          </a:xfrm>
        </p:spPr>
        <p:txBody>
          <a:bodyPr>
            <a:normAutofit fontScale="92500"/>
          </a:bodyPr>
          <a:lstStyle/>
          <a:p>
            <a:pPr>
              <a:buClrTx/>
            </a:pPr>
            <a:r>
              <a:rPr lang="es-ES" b="1" dirty="0">
                <a:solidFill>
                  <a:schemeClr val="tx1"/>
                </a:solidFill>
              </a:rPr>
              <a:t>Ponemos nombre al objeto: </a:t>
            </a:r>
            <a:r>
              <a:rPr lang="es-ES" b="1" dirty="0">
                <a:solidFill>
                  <a:srgbClr val="00B0F0"/>
                </a:solidFill>
              </a:rPr>
              <a:t>Grifo para zumo</a:t>
            </a:r>
          </a:p>
          <a:p>
            <a:pPr>
              <a:buClrTx/>
            </a:pPr>
            <a:r>
              <a:rPr lang="es-ES" b="1" dirty="0">
                <a:solidFill>
                  <a:schemeClr val="tx1"/>
                </a:solidFill>
              </a:rPr>
              <a:t>Decimos las características de forma ordenada: Forma, color,  las partes que tiene.</a:t>
            </a:r>
          </a:p>
          <a:p>
            <a:pPr marL="0" indent="0">
              <a:buClrTx/>
              <a:buNone/>
            </a:pPr>
            <a:r>
              <a:rPr lang="es-ES" b="1" dirty="0">
                <a:solidFill>
                  <a:srgbClr val="00B0F0"/>
                </a:solidFill>
              </a:rPr>
              <a:t>Es un grifo portátil que se clava en la fruta</a:t>
            </a:r>
          </a:p>
          <a:p>
            <a:pPr>
              <a:buClrTx/>
            </a:pPr>
            <a:r>
              <a:rPr lang="es-ES" b="1" dirty="0">
                <a:solidFill>
                  <a:schemeClr val="tx1"/>
                </a:solidFill>
              </a:rPr>
              <a:t>¿Para que sirve? Para comer, para…</a:t>
            </a:r>
          </a:p>
          <a:p>
            <a:pPr marL="0" indent="0">
              <a:buClrTx/>
              <a:buNone/>
            </a:pPr>
            <a:r>
              <a:rPr lang="es-ES" b="1" dirty="0">
                <a:solidFill>
                  <a:srgbClr val="00B0F0"/>
                </a:solidFill>
              </a:rPr>
              <a:t>Sirve para extraer el zumo de la fruta al abrir el grifo</a:t>
            </a:r>
          </a:p>
          <a:p>
            <a:pPr marL="0" indent="0">
              <a:buClrTx/>
              <a:buNone/>
            </a:pPr>
            <a:endParaRPr lang="es-ES" b="1" dirty="0">
              <a:solidFill>
                <a:schemeClr val="tx1"/>
              </a:solidFill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988840"/>
            <a:ext cx="3888432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546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4800" dirty="0">
                <a:solidFill>
                  <a:srgbClr val="FFFF00"/>
                </a:solidFill>
              </a:rPr>
              <a:t>Zapatillas para barrer</a:t>
            </a:r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1009650" y="1806575"/>
            <a:ext cx="3562350" cy="4052888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s-ES" b="1" dirty="0">
                <a:solidFill>
                  <a:schemeClr val="tx1"/>
                </a:solidFill>
              </a:rPr>
              <a:t>Ponemos nombre al objeto: </a:t>
            </a:r>
          </a:p>
          <a:p>
            <a:pPr>
              <a:buClrTx/>
            </a:pPr>
            <a:r>
              <a:rPr lang="es-ES" b="1" dirty="0">
                <a:solidFill>
                  <a:schemeClr val="tx1"/>
                </a:solidFill>
              </a:rPr>
              <a:t>Decimos las características de forma ordenada: Forma, color,  las partes que tiene.</a:t>
            </a:r>
          </a:p>
          <a:p>
            <a:pPr>
              <a:buClrTx/>
            </a:pPr>
            <a:r>
              <a:rPr lang="es-ES" b="1" dirty="0">
                <a:solidFill>
                  <a:schemeClr val="tx1"/>
                </a:solidFill>
              </a:rPr>
              <a:t>¿Para que sirve? Para comer, para…</a:t>
            </a:r>
          </a:p>
          <a:p>
            <a:pPr marL="0" indent="0">
              <a:buClrTx/>
              <a:buNone/>
            </a:pPr>
            <a:endParaRPr lang="es-ES" b="1" dirty="0">
              <a:solidFill>
                <a:schemeClr val="tx1"/>
              </a:solidFill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700808"/>
            <a:ext cx="3672408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404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4800" dirty="0">
                <a:solidFill>
                  <a:srgbClr val="FFFF00"/>
                </a:solidFill>
              </a:rPr>
              <a:t>Sillón con calefacción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806575"/>
            <a:ext cx="3240360" cy="3537511"/>
          </a:xfrm>
          <a:prstGeom prst="rect">
            <a:avLst/>
          </a:prstGeom>
        </p:spPr>
      </p:pic>
      <p:sp>
        <p:nvSpPr>
          <p:cNvPr id="7" name="2 Marcador de contenido">
            <a:extLst>
              <a:ext uri="{FF2B5EF4-FFF2-40B4-BE49-F238E27FC236}">
                <a16:creationId xmlns:a16="http://schemas.microsoft.com/office/drawing/2014/main" id="{044A3636-16B8-415B-8E58-1FDFE12C3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9650" y="1806575"/>
            <a:ext cx="3922390" cy="4052888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s-ES" b="1" dirty="0">
                <a:solidFill>
                  <a:schemeClr val="tx1"/>
                </a:solidFill>
                <a:highlight>
                  <a:srgbClr val="FFFF00"/>
                </a:highlight>
              </a:rPr>
              <a:t>Ponemos nombre al </a:t>
            </a:r>
            <a:r>
              <a:rPr lang="es-ES" b="1" dirty="0" err="1">
                <a:solidFill>
                  <a:schemeClr val="tx1"/>
                </a:solidFill>
                <a:highlight>
                  <a:srgbClr val="FFFF00"/>
                </a:highlight>
              </a:rPr>
              <a:t>objeto:Original</a:t>
            </a:r>
            <a:r>
              <a:rPr lang="es-ES" b="1" dirty="0">
                <a:solidFill>
                  <a:schemeClr val="tx1"/>
                </a:solidFill>
                <a:highlight>
                  <a:srgbClr val="FFFF00"/>
                </a:highlight>
              </a:rPr>
              <a:t>, relacionado con el uso… </a:t>
            </a:r>
          </a:p>
          <a:p>
            <a:pPr>
              <a:buClrTx/>
            </a:pPr>
            <a:r>
              <a:rPr lang="es-ES" b="1" dirty="0">
                <a:solidFill>
                  <a:schemeClr val="tx1"/>
                </a:solidFill>
                <a:highlight>
                  <a:srgbClr val="FF00FF"/>
                </a:highlight>
              </a:rPr>
              <a:t>Decimos las características de forma ordenada: Forma, color,  las partes que tiene, material del que está hecho.</a:t>
            </a:r>
          </a:p>
          <a:p>
            <a:pPr>
              <a:buClrTx/>
            </a:pPr>
            <a:r>
              <a:rPr lang="es-ES" b="1" dirty="0">
                <a:solidFill>
                  <a:schemeClr val="tx1"/>
                </a:solidFill>
                <a:highlight>
                  <a:srgbClr val="00FF00"/>
                </a:highlight>
              </a:rPr>
              <a:t>¿Para que sirve? Para comer, para… Convencer de las ventajas que tiene este objeto</a:t>
            </a:r>
          </a:p>
          <a:p>
            <a:pPr marL="0" indent="0">
              <a:buClrTx/>
              <a:buNone/>
            </a:pPr>
            <a:endParaRPr lang="es-E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367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176" y="1700808"/>
            <a:ext cx="3096240" cy="4032448"/>
          </a:xfr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9F3CE1A7-0008-427C-8C80-66A792DC7F27}"/>
              </a:ext>
            </a:extLst>
          </p:cNvPr>
          <p:cNvSpPr txBox="1"/>
          <p:nvPr/>
        </p:nvSpPr>
        <p:spPr>
          <a:xfrm>
            <a:off x="467544" y="1997839"/>
            <a:ext cx="464302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Tx/>
            </a:pPr>
            <a:r>
              <a:rPr lang="es-ES" b="1" dirty="0">
                <a:solidFill>
                  <a:schemeClr val="tx1"/>
                </a:solidFill>
                <a:highlight>
                  <a:srgbClr val="FFFF00"/>
                </a:highlight>
              </a:rPr>
              <a:t>Ponemos nombre al </a:t>
            </a:r>
            <a:r>
              <a:rPr lang="es-ES" b="1" dirty="0" err="1">
                <a:solidFill>
                  <a:schemeClr val="tx1"/>
                </a:solidFill>
                <a:highlight>
                  <a:srgbClr val="FFFF00"/>
                </a:highlight>
              </a:rPr>
              <a:t>objeto:Original</a:t>
            </a:r>
            <a:r>
              <a:rPr lang="es-ES" b="1" dirty="0">
                <a:solidFill>
                  <a:schemeClr val="tx1"/>
                </a:solidFill>
                <a:highlight>
                  <a:srgbClr val="FFFF00"/>
                </a:highlight>
              </a:rPr>
              <a:t>, relacionado con el uso… </a:t>
            </a:r>
          </a:p>
          <a:p>
            <a:pPr>
              <a:buClrTx/>
            </a:pPr>
            <a:r>
              <a:rPr lang="es-ES" b="1" dirty="0">
                <a:solidFill>
                  <a:schemeClr val="tx1"/>
                </a:solidFill>
                <a:highlight>
                  <a:srgbClr val="FF00FF"/>
                </a:highlight>
              </a:rPr>
              <a:t>Decimos las características de forma ordenada: Forma, color,  las partes que tiene, material del que está hecho.</a:t>
            </a:r>
          </a:p>
          <a:p>
            <a:pPr>
              <a:buClrTx/>
            </a:pPr>
            <a:r>
              <a:rPr lang="es-ES" b="1" dirty="0">
                <a:solidFill>
                  <a:schemeClr val="tx1"/>
                </a:solidFill>
                <a:highlight>
                  <a:srgbClr val="00FF00"/>
                </a:highlight>
              </a:rPr>
              <a:t>¿Para que sirve? Para comer, para… Convencer de las ventajas que tiene este objeto</a:t>
            </a:r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id="{7F0F6689-A0FA-4545-A360-9B954D149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5121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732555"/>
            <a:ext cx="3600399" cy="3950956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F9E33D5F-8943-4C46-9EAE-1A813631DD18}"/>
              </a:ext>
            </a:extLst>
          </p:cNvPr>
          <p:cNvSpPr txBox="1"/>
          <p:nvPr/>
        </p:nvSpPr>
        <p:spPr>
          <a:xfrm>
            <a:off x="323528" y="2276872"/>
            <a:ext cx="464302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Tx/>
            </a:pPr>
            <a:r>
              <a:rPr lang="es-ES" b="1" dirty="0">
                <a:solidFill>
                  <a:schemeClr val="tx1"/>
                </a:solidFill>
                <a:highlight>
                  <a:srgbClr val="FFFF00"/>
                </a:highlight>
              </a:rPr>
              <a:t>Ponemos nombre al </a:t>
            </a:r>
            <a:r>
              <a:rPr lang="es-ES" b="1" dirty="0" err="1">
                <a:solidFill>
                  <a:schemeClr val="tx1"/>
                </a:solidFill>
                <a:highlight>
                  <a:srgbClr val="FFFF00"/>
                </a:highlight>
              </a:rPr>
              <a:t>objeto:Original</a:t>
            </a:r>
            <a:r>
              <a:rPr lang="es-ES" b="1" dirty="0">
                <a:solidFill>
                  <a:schemeClr val="tx1"/>
                </a:solidFill>
                <a:highlight>
                  <a:srgbClr val="FFFF00"/>
                </a:highlight>
              </a:rPr>
              <a:t>, relacionado con el uso… </a:t>
            </a:r>
          </a:p>
          <a:p>
            <a:pPr>
              <a:buClrTx/>
            </a:pPr>
            <a:r>
              <a:rPr lang="es-ES" b="1" dirty="0">
                <a:solidFill>
                  <a:schemeClr val="tx1"/>
                </a:solidFill>
                <a:highlight>
                  <a:srgbClr val="FF00FF"/>
                </a:highlight>
              </a:rPr>
              <a:t>Decimos las características de forma ordenada: Forma, color,  las partes que tiene, material del que está hecho.</a:t>
            </a:r>
          </a:p>
          <a:p>
            <a:pPr>
              <a:buClrTx/>
            </a:pPr>
            <a:r>
              <a:rPr lang="es-ES" b="1" dirty="0">
                <a:solidFill>
                  <a:schemeClr val="tx1"/>
                </a:solidFill>
                <a:highlight>
                  <a:srgbClr val="00FF00"/>
                </a:highlight>
              </a:rPr>
              <a:t>¿Para que sirve? Para comer, para… Convencer de las ventajas que tiene este objeto</a:t>
            </a:r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id="{BF1C082A-D9C2-478F-BEA8-B9159D80C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8613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2000250"/>
            <a:ext cx="2952327" cy="3444974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8EAAAEFD-E368-4381-B313-2B1F50E50F23}"/>
              </a:ext>
            </a:extLst>
          </p:cNvPr>
          <p:cNvSpPr txBox="1"/>
          <p:nvPr/>
        </p:nvSpPr>
        <p:spPr>
          <a:xfrm>
            <a:off x="395536" y="2348880"/>
            <a:ext cx="464302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Tx/>
            </a:pPr>
            <a:r>
              <a:rPr lang="es-ES" b="1" dirty="0">
                <a:solidFill>
                  <a:schemeClr val="tx1"/>
                </a:solidFill>
                <a:highlight>
                  <a:srgbClr val="FFFF00"/>
                </a:highlight>
              </a:rPr>
              <a:t>Ponemos nombre al </a:t>
            </a:r>
            <a:r>
              <a:rPr lang="es-ES" b="1" dirty="0" err="1">
                <a:solidFill>
                  <a:schemeClr val="tx1"/>
                </a:solidFill>
                <a:highlight>
                  <a:srgbClr val="FFFF00"/>
                </a:highlight>
              </a:rPr>
              <a:t>objeto:Original</a:t>
            </a:r>
            <a:r>
              <a:rPr lang="es-ES" b="1" dirty="0">
                <a:solidFill>
                  <a:schemeClr val="tx1"/>
                </a:solidFill>
                <a:highlight>
                  <a:srgbClr val="FFFF00"/>
                </a:highlight>
              </a:rPr>
              <a:t>, relacionado con el uso… </a:t>
            </a:r>
          </a:p>
          <a:p>
            <a:pPr>
              <a:buClrTx/>
            </a:pPr>
            <a:r>
              <a:rPr lang="es-ES" b="1" dirty="0">
                <a:solidFill>
                  <a:schemeClr val="tx1"/>
                </a:solidFill>
                <a:highlight>
                  <a:srgbClr val="FF00FF"/>
                </a:highlight>
              </a:rPr>
              <a:t>Decimos las características de forma ordenada: Forma, color,  las partes que tiene, material del que está hecho.</a:t>
            </a:r>
          </a:p>
          <a:p>
            <a:pPr>
              <a:buClrTx/>
            </a:pPr>
            <a:r>
              <a:rPr lang="es-ES" b="1" dirty="0">
                <a:solidFill>
                  <a:schemeClr val="tx1"/>
                </a:solidFill>
                <a:highlight>
                  <a:srgbClr val="00FF00"/>
                </a:highlight>
              </a:rPr>
              <a:t>¿Para que sirve? Para comer, para… Convencer de las ventajas que tiene este objeto</a:t>
            </a:r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id="{B57141EC-5E1F-4583-A009-55C279A23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260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19 inútiles productos para los que el mundo no estaba preparado. ¡Nadie los  necesita! | Upsocl">
            <a:extLst>
              <a:ext uri="{FF2B5EF4-FFF2-40B4-BE49-F238E27FC236}">
                <a16:creationId xmlns:a16="http://schemas.microsoft.com/office/drawing/2014/main" id="{6E5F17FD-B758-457D-9936-9ECA3AB29E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898335"/>
            <a:ext cx="3600400" cy="3061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6BA70ADC-8084-48E6-A428-78C1E0A0068F}"/>
              </a:ext>
            </a:extLst>
          </p:cNvPr>
          <p:cNvSpPr txBox="1"/>
          <p:nvPr/>
        </p:nvSpPr>
        <p:spPr>
          <a:xfrm>
            <a:off x="145004" y="2204864"/>
            <a:ext cx="464302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Tx/>
            </a:pPr>
            <a:r>
              <a:rPr lang="es-ES" b="1" dirty="0">
                <a:solidFill>
                  <a:schemeClr val="tx1"/>
                </a:solidFill>
                <a:highlight>
                  <a:srgbClr val="FFFF00"/>
                </a:highlight>
              </a:rPr>
              <a:t>Ponemos nombre al </a:t>
            </a:r>
            <a:r>
              <a:rPr lang="es-ES" b="1" dirty="0" err="1">
                <a:solidFill>
                  <a:schemeClr val="tx1"/>
                </a:solidFill>
                <a:highlight>
                  <a:srgbClr val="FFFF00"/>
                </a:highlight>
              </a:rPr>
              <a:t>objeto:Original</a:t>
            </a:r>
            <a:r>
              <a:rPr lang="es-ES" b="1" dirty="0">
                <a:solidFill>
                  <a:schemeClr val="tx1"/>
                </a:solidFill>
                <a:highlight>
                  <a:srgbClr val="FFFF00"/>
                </a:highlight>
              </a:rPr>
              <a:t>, relacionado con el uso… </a:t>
            </a:r>
          </a:p>
          <a:p>
            <a:pPr>
              <a:buClrTx/>
            </a:pPr>
            <a:r>
              <a:rPr lang="es-ES" b="1" dirty="0">
                <a:solidFill>
                  <a:schemeClr val="tx1"/>
                </a:solidFill>
                <a:highlight>
                  <a:srgbClr val="FF00FF"/>
                </a:highlight>
              </a:rPr>
              <a:t>Decimos las características de forma ordenada: Forma, color,  las partes que tiene, material del que está hecho.</a:t>
            </a:r>
          </a:p>
          <a:p>
            <a:pPr>
              <a:buClrTx/>
            </a:pPr>
            <a:r>
              <a:rPr lang="es-ES" b="1" dirty="0">
                <a:solidFill>
                  <a:schemeClr val="tx1"/>
                </a:solidFill>
                <a:highlight>
                  <a:srgbClr val="00FF00"/>
                </a:highlight>
              </a:rPr>
              <a:t>¿Para que sirve? Para comer, para… Convencer de las ventajas que tiene este objeto</a:t>
            </a:r>
          </a:p>
        </p:txBody>
      </p:sp>
      <p:sp>
        <p:nvSpPr>
          <p:cNvPr id="9" name="Título 8">
            <a:extLst>
              <a:ext uri="{FF2B5EF4-FFF2-40B4-BE49-F238E27FC236}">
                <a16:creationId xmlns:a16="http://schemas.microsoft.com/office/drawing/2014/main" id="{EB4EB453-8CEA-4B79-8DFE-1A74829E9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5379575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TC102455596[[fn=Primavera]]</Template>
  <TotalTime>100</TotalTime>
  <Words>1003</Words>
  <Application>Microsoft Office PowerPoint</Application>
  <PresentationFormat>Presentación en pantalla (4:3)</PresentationFormat>
  <Paragraphs>69</Paragraphs>
  <Slides>21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7" baseType="lpstr">
      <vt:lpstr>Arial</vt:lpstr>
      <vt:lpstr>Comic Sans MS</vt:lpstr>
      <vt:lpstr>Courier New</vt:lpstr>
      <vt:lpstr>Verdana</vt:lpstr>
      <vt:lpstr>Wingdings 2</vt:lpstr>
      <vt:lpstr>Spring</vt:lpstr>
      <vt:lpstr>OBJETOS IMPOSIBLES</vt:lpstr>
      <vt:lpstr>Pasos para hacer una descripción</vt:lpstr>
      <vt:lpstr>Grifo para zumo</vt:lpstr>
      <vt:lpstr>Zapatillas para barrer</vt:lpstr>
      <vt:lpstr>Sillón con calefacción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FIN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OBJETOS IMPOSIBLES</dc:title>
  <dc:creator>Marta .-</dc:creator>
  <cp:lastModifiedBy>Marta Canal Prieto</cp:lastModifiedBy>
  <cp:revision>9</cp:revision>
  <dcterms:created xsi:type="dcterms:W3CDTF">2014-02-02T18:57:10Z</dcterms:created>
  <dcterms:modified xsi:type="dcterms:W3CDTF">2021-11-24T12:06:42Z</dcterms:modified>
</cp:coreProperties>
</file>